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2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7"/>
  </p:handoutMasterIdLst>
  <p:sldIdLst>
    <p:sldId id="307" r:id="rId3"/>
    <p:sldId id="1050" r:id="rId5"/>
    <p:sldId id="1051" r:id="rId6"/>
    <p:sldId id="1052" r:id="rId7"/>
    <p:sldId id="980" r:id="rId8"/>
    <p:sldId id="981" r:id="rId9"/>
    <p:sldId id="982" r:id="rId10"/>
    <p:sldId id="983" r:id="rId11"/>
    <p:sldId id="984" r:id="rId12"/>
    <p:sldId id="985" r:id="rId13"/>
    <p:sldId id="986" r:id="rId14"/>
    <p:sldId id="987" r:id="rId15"/>
    <p:sldId id="988" r:id="rId16"/>
    <p:sldId id="989" r:id="rId17"/>
    <p:sldId id="990" r:id="rId18"/>
    <p:sldId id="992" r:id="rId19"/>
    <p:sldId id="993" r:id="rId20"/>
    <p:sldId id="994" r:id="rId21"/>
    <p:sldId id="995" r:id="rId22"/>
    <p:sldId id="996" r:id="rId23"/>
    <p:sldId id="997" r:id="rId24"/>
    <p:sldId id="998" r:id="rId25"/>
    <p:sldId id="999" r:id="rId26"/>
    <p:sldId id="1000" r:id="rId27"/>
    <p:sldId id="1001" r:id="rId28"/>
    <p:sldId id="1002" r:id="rId29"/>
    <p:sldId id="1003" r:id="rId30"/>
    <p:sldId id="1005" r:id="rId31"/>
    <p:sldId id="1006" r:id="rId32"/>
    <p:sldId id="1007" r:id="rId33"/>
    <p:sldId id="1008" r:id="rId34"/>
    <p:sldId id="1009" r:id="rId35"/>
    <p:sldId id="1010" r:id="rId36"/>
    <p:sldId id="1011" r:id="rId37"/>
    <p:sldId id="1012" r:id="rId38"/>
    <p:sldId id="1013" r:id="rId39"/>
    <p:sldId id="1014" r:id="rId40"/>
    <p:sldId id="1015" r:id="rId41"/>
    <p:sldId id="1016" r:id="rId42"/>
    <p:sldId id="1017" r:id="rId43"/>
    <p:sldId id="1018" r:id="rId44"/>
    <p:sldId id="1019" r:id="rId45"/>
    <p:sldId id="1020" r:id="rId46"/>
    <p:sldId id="1021" r:id="rId47"/>
    <p:sldId id="1023" r:id="rId48"/>
    <p:sldId id="1022" r:id="rId49"/>
    <p:sldId id="1024" r:id="rId50"/>
    <p:sldId id="1025" r:id="rId51"/>
    <p:sldId id="1028" r:id="rId52"/>
    <p:sldId id="1029" r:id="rId53"/>
    <p:sldId id="1030" r:id="rId54"/>
    <p:sldId id="1031" r:id="rId55"/>
    <p:sldId id="1032" r:id="rId56"/>
    <p:sldId id="1033" r:id="rId57"/>
    <p:sldId id="1123" r:id="rId58"/>
    <p:sldId id="1124" r:id="rId59"/>
    <p:sldId id="1034" r:id="rId60"/>
    <p:sldId id="1035" r:id="rId61"/>
    <p:sldId id="1036" r:id="rId62"/>
    <p:sldId id="1037" r:id="rId63"/>
    <p:sldId id="1038" r:id="rId64"/>
    <p:sldId id="1039" r:id="rId65"/>
    <p:sldId id="537" r:id="rId66"/>
    <p:sldId id="536" r:id="rId67"/>
    <p:sldId id="1042" r:id="rId68"/>
    <p:sldId id="1047" r:id="rId69"/>
    <p:sldId id="1125" r:id="rId70"/>
    <p:sldId id="1048" r:id="rId71"/>
    <p:sldId id="1040" r:id="rId72"/>
    <p:sldId id="1041" r:id="rId73"/>
    <p:sldId id="515" r:id="rId74"/>
    <p:sldId id="367" r:id="rId75"/>
    <p:sldId id="653" r:id="rId76"/>
  </p:sldIdLst>
  <p:sldSz cx="12192000" cy="6858000"/>
  <p:notesSz cx="6858000" cy="9144000"/>
  <p:custDataLst>
    <p:tags r:id="rId8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648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1" Type="http://schemas.openxmlformats.org/officeDocument/2006/relationships/tags" Target="tags/tag148.xml"/><Relationship Id="rId80" Type="http://schemas.openxmlformats.org/officeDocument/2006/relationships/tableStyles" Target="tableStyles.xml"/><Relationship Id="rId8" Type="http://schemas.openxmlformats.org/officeDocument/2006/relationships/slide" Target="slides/slide5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handoutMaster" Target="handoutMasters/handoutMaster1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2-01-10T18:30: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12776 9608 0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2-01-10T18:30: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12776 9608 0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扩展阅读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问答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下节课预告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谢谢你</a:t>
            </a:r>
            <a:r>
              <a:rPr lang="en-US" altLang="zh-CN" sz="5400">
                <a:latin typeface="+mj-ea"/>
                <a:ea typeface="+mj-ea"/>
                <a:cs typeface="+mj-ea"/>
              </a:rPr>
              <a:t>~</a:t>
            </a:r>
            <a:endParaRPr lang="en-US" altLang="zh-CN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32000"/>
            <a:ext cx="10852237" cy="64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64155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77545"/>
            <a:ext cx="10515600" cy="56705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5270"/>
            <a:ext cx="10515600" cy="435133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25" y="1296035"/>
            <a:ext cx="10852150" cy="381000"/>
          </a:xfrm>
        </p:spPr>
        <p:txBody>
          <a:bodyPr lIns="101600" tIns="38100" rIns="76200" bIns="38100" anchor="t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69925" y="1788795"/>
            <a:ext cx="10852150" cy="4552315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回顾相关课程内容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提出问题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内容预览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复习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回答之前提出的问题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参考资料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71.xml"/><Relationship Id="rId23" Type="http://schemas.openxmlformats.org/officeDocument/2006/relationships/image" Target="../media/image1.png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8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85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88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93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9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tags" Target="../tags/tag95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8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99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00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4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0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08.xml"/><Relationship Id="rId1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7" Type="http://schemas.openxmlformats.org/officeDocument/2006/relationships/tags" Target="../tags/tag112.xml"/><Relationship Id="rId6" Type="http://schemas.openxmlformats.org/officeDocument/2006/relationships/image" Target="../media/image25.png"/><Relationship Id="rId5" Type="http://schemas.openxmlformats.org/officeDocument/2006/relationships/tags" Target="../tags/tag111.xml"/><Relationship Id="rId4" Type="http://schemas.openxmlformats.org/officeDocument/2006/relationships/image" Target="../media/image24.png"/><Relationship Id="rId3" Type="http://schemas.openxmlformats.org/officeDocument/2006/relationships/tags" Target="../tags/tag110.xml"/><Relationship Id="rId2" Type="http://schemas.openxmlformats.org/officeDocument/2006/relationships/image" Target="../media/image23.png"/><Relationship Id="rId1" Type="http://schemas.openxmlformats.org/officeDocument/2006/relationships/tags" Target="../tags/tag10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3.xml"/><Relationship Id="rId1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4.xml"/><Relationship Id="rId1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5.xml"/><Relationship Id="rId1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9.xml"/><Relationship Id="rId1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20.xml"/><Relationship Id="rId1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1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2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76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5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26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7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28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29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30.xml"/><Relationship Id="rId1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7.xm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8.xml"/><Relationship Id="rId2" Type="http://schemas.openxmlformats.org/officeDocument/2006/relationships/image" Target="../media/image40.wmf"/><Relationship Id="rId1" Type="http://schemas.openxmlformats.org/officeDocument/2006/relationships/oleObject" Target="../embeddings/oleObject1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9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40.xml"/><Relationship Id="rId2" Type="http://schemas.openxmlformats.org/officeDocument/2006/relationships/image" Target="../media/image41.png"/><Relationship Id="rId1" Type="http://schemas.openxmlformats.org/officeDocument/2006/relationships/customXml" Target="../ink/ink1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41.xml"/><Relationship Id="rId2" Type="http://schemas.openxmlformats.org/officeDocument/2006/relationships/image" Target="../media/image41.png"/><Relationship Id="rId1" Type="http://schemas.openxmlformats.org/officeDocument/2006/relationships/customXml" Target="../ink/ink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2.xml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tags" Target="../tags/tag143.xml"/><Relationship Id="rId4" Type="http://schemas.openxmlformats.org/officeDocument/2006/relationships/hyperlink" Target="https://zhuanlan.zhihu.com/p/32563505" TargetMode="External"/><Relationship Id="rId3" Type="http://schemas.openxmlformats.org/officeDocument/2006/relationships/hyperlink" Target="https://blog.csdn.net/xingjiarong/article/details/50084441" TargetMode="External"/><Relationship Id="rId2" Type="http://schemas.openxmlformats.org/officeDocument/2006/relationships/hyperlink" Target="https://www.zhihu.com/question/347264877" TargetMode="External"/><Relationship Id="rId1" Type="http://schemas.openxmlformats.org/officeDocument/2006/relationships/hyperlink" Target="https://www.zhihu.com/question/20266563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79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69882" y="2588281"/>
            <a:ext cx="10852237" cy="899167"/>
          </a:xfrm>
        </p:spPr>
        <p:txBody>
          <a:bodyPr/>
          <a:lstStyle/>
          <a:p>
            <a:r>
              <a:rPr lang="en-US" altLang="zh-CN"/>
              <a:t>z</a:t>
            </a:r>
            <a:endParaRPr lang="en-US" altLang="zh-CN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669882" y="3566160"/>
            <a:ext cx="10852237" cy="950984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 descr="现代游戏引擎设计_背景_自定义px_2021-12-21+12_41_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540"/>
            <a:ext cx="12192635" cy="68630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“红色、黄色、紫色”抽象为？</a:t>
            </a:r>
            <a:endParaRPr lang="zh-CN" altLang="en-US"/>
          </a:p>
          <a:p>
            <a:r>
              <a:rPr lang="zh-CN" altLang="en-US"/>
              <a:t>“黑人、白人、黄人”抽象为？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“鸡、鸭、鹅”抽象为？</a:t>
            </a:r>
            <a:endParaRPr lang="zh-CN" altLang="en-US"/>
          </a:p>
          <a:p>
            <a:pPr lvl="1"/>
            <a:r>
              <a:rPr lang="zh-CN" altLang="en-US" sz="2400"/>
              <a:t>进一步抽象为？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5615" y="1825625"/>
            <a:ext cx="4004945" cy="27736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dirty="0">
                <a:sym typeface="+mn-ea"/>
              </a:rPr>
              <a:t>扩展</a:t>
            </a:r>
            <a:endParaRPr lang="zh-CN" dirty="0">
              <a:sym typeface="+mn-ea"/>
            </a:endParaRPr>
          </a:p>
          <a:p>
            <a:pPr marL="457200" lvl="2"/>
            <a:r>
              <a:rPr lang="zh-CN" dirty="0">
                <a:sym typeface="+mn-ea"/>
              </a:rPr>
              <a:t>有哪些抽象手法</a:t>
            </a:r>
            <a:r>
              <a:rPr lang="en-US" altLang="zh-CN" dirty="0">
                <a:sym typeface="+mn-ea"/>
              </a:rPr>
              <a:t>?</a:t>
            </a:r>
            <a:br>
              <a:rPr lang="zh-CN" dirty="0">
                <a:sym typeface="+mn-ea"/>
              </a:rPr>
            </a:br>
            <a:r>
              <a:rPr lang="en-US" altLang="zh-CN" dirty="0" err="1">
                <a:sym typeface="+mn-ea"/>
              </a:rPr>
              <a:t>参考</a:t>
            </a:r>
            <a:r>
              <a:rPr lang="zh-CN" altLang="en-US" dirty="0">
                <a:sym typeface="+mn-ea"/>
              </a:rPr>
              <a:t>《冒号课堂》第七课：性质导向式抽象，模型导向式抽象，参数抽象，规范抽象</a:t>
            </a:r>
            <a:endParaRPr lang="zh-CN" altLang="en-US" dirty="0">
              <a:sym typeface="+mn-ea"/>
            </a:endParaRPr>
          </a:p>
          <a:p>
            <a:pPr marL="457200" lvl="2"/>
            <a:r>
              <a:rPr lang="zh-CN" dirty="0">
                <a:sym typeface="+mn-ea"/>
              </a:rPr>
              <a:t>有哪些基本抽象</a:t>
            </a:r>
            <a:r>
              <a:rPr lang="en-US" altLang="zh-CN" dirty="0">
                <a:sym typeface="+mn-ea"/>
              </a:rPr>
              <a:t>?</a:t>
            </a:r>
            <a:br>
              <a:rPr lang="en-US" altLang="zh-CN" dirty="0">
                <a:sym typeface="+mn-ea"/>
              </a:rPr>
            </a:br>
            <a:r>
              <a:rPr lang="en-US" altLang="zh-CN" dirty="0" err="1">
                <a:sym typeface="+mn-ea"/>
              </a:rPr>
              <a:t>参考</a:t>
            </a:r>
            <a:r>
              <a:rPr lang="zh-CN" altLang="en-US" dirty="0">
                <a:sym typeface="+mn-ea"/>
              </a:rPr>
              <a:t>《冒号课堂》第七课：过程抽象，数据抽象，迭代抽象，类型层级抽象，多态抽象</a:t>
            </a:r>
            <a:endParaRPr lang="zh-CN" dirty="0">
              <a:sym typeface="+mn-ea"/>
            </a:endParaRPr>
          </a:p>
          <a:p>
            <a:pPr marL="457200" lvl="2"/>
            <a:endParaRPr lang="zh-CN" altLang="en-US" dirty="0"/>
          </a:p>
          <a:p>
            <a:pPr marL="0" lvl="1"/>
            <a:endParaRPr lang="zh-CN" altLang="en-US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1917065"/>
            <a:ext cx="51816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封装的定义：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隐藏对象的属性和实现细节，仅对外公开接口；将抽象得到的数据和行为（或功能）相结合，形成一个有机的整体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1140" y="1390650"/>
            <a:ext cx="2531110" cy="47078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做项目的时候哪些地方用到了封装？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什么是高内聚、低耦合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什么是高内聚、低耦合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0310" y="1789430"/>
            <a:ext cx="3263265" cy="3279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545" y="2401570"/>
            <a:ext cx="3691255" cy="21532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26160" y="5265420"/>
            <a:ext cx="10139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内聚：每个模块尽可能独立完成自己的功能，不依赖于模块外部的代码。</a:t>
            </a:r>
            <a:endParaRPr lang="zh-CN" altLang="en-US"/>
          </a:p>
          <a:p>
            <a:r>
              <a:rPr lang="zh-CN" altLang="en-US"/>
              <a:t>耦合：模块与模块之间接口的复杂程度，模块之间联系越复杂，耦合度越高，牵一发而动全身。</a:t>
            </a:r>
            <a:endParaRPr lang="zh-CN" altLang="en-US"/>
          </a:p>
          <a:p>
            <a:r>
              <a:rPr lang="zh-CN" altLang="en-US"/>
              <a:t>目的：使得模块的“可重用性”、“移植性”大大增强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26160" y="2054225"/>
            <a:ext cx="23958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在软件设计中通常用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耦合度</a:t>
            </a:r>
            <a:r>
              <a:rPr lang="zh-CN" altLang="en-US">
                <a:sym typeface="+mn-ea"/>
              </a:rPr>
              <a:t>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内聚度</a:t>
            </a:r>
            <a:r>
              <a:rPr lang="zh-CN" altLang="en-US">
                <a:sym typeface="+mn-ea"/>
              </a:rPr>
              <a:t>作为衡量模块独立程度的标准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61315" y="3811509"/>
            <a:ext cx="254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图中哪里体现了内聚？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61314" y="4337684"/>
            <a:ext cx="254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图中哪里体现了耦合？</a:t>
            </a:r>
            <a:endParaRPr kumimoji="1" lang="zh-CN" altLang="en-US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分析待重构的代码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分析待重构的代码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展示</a:t>
            </a:r>
            <a:r>
              <a:rPr lang="en-US" altLang="zh-CN"/>
              <a:t>Map.ts</a:t>
            </a:r>
            <a:r>
              <a:rPr lang="zh-CN" altLang="en-US"/>
              <a:t>代码，说明问题</a:t>
            </a:r>
            <a:endParaRPr lang="zh-CN" altLang="en-US"/>
          </a:p>
          <a:p>
            <a:r>
              <a:rPr lang="zh-CN" altLang="en-US"/>
              <a:t>请分析</a:t>
            </a:r>
            <a:r>
              <a:rPr lang="en-US" altLang="zh-CN"/>
              <a:t>Component.vue</a:t>
            </a:r>
            <a:r>
              <a:rPr lang="zh-CN" altLang="en-US"/>
              <a:t>代码，找到需要重构的地方，并给出重构的思路</a:t>
            </a:r>
            <a:br>
              <a:rPr lang="zh-CN" altLang="en-US"/>
            </a:br>
            <a:r>
              <a:rPr lang="zh-CN" altLang="en-US"/>
              <a:t>（后面会根据设计原则，再来重构）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46320" y="4061460"/>
            <a:ext cx="4094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每个类的代码应该在</a:t>
            </a:r>
            <a:r>
              <a:rPr lang="en-US" altLang="zh-CN"/>
              <a:t>300</a:t>
            </a:r>
            <a:r>
              <a:rPr lang="zh-CN" altLang="en-US"/>
              <a:t>行以内；</a:t>
            </a:r>
            <a:endParaRPr lang="zh-CN" altLang="en-US"/>
          </a:p>
          <a:p>
            <a:r>
              <a:rPr lang="zh-CN" altLang="en-US"/>
              <a:t>每个方法的代码应该在</a:t>
            </a:r>
            <a:r>
              <a:rPr lang="en-US" altLang="zh-CN"/>
              <a:t>50</a:t>
            </a:r>
            <a:r>
              <a:rPr lang="zh-CN" altLang="en-US"/>
              <a:t>行以内；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2108221"/>
            <a:ext cx="10852237" cy="899167"/>
          </a:xfrm>
        </p:spPr>
        <p:txBody>
          <a:bodyPr/>
          <a:lstStyle/>
          <a:p>
            <a:r>
              <a:rPr lang="zh-CN" altLang="en-US"/>
              <a:t>第二节课：设计原则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单一职责原则（</a:t>
            </a:r>
            <a:r>
              <a:rPr lang="en-US" altLang="zh-CN"/>
              <a:t>SRP</a:t>
            </a:r>
            <a:r>
              <a:rPr lang="zh-CN" altLang="en-US"/>
              <a:t>）：只有一个原因引起变化；一次只做一件事情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如何重构用户操作的接口</a:t>
            </a:r>
            <a:r>
              <a:rPr lang="en-US" altLang="zh-CN"/>
              <a:t>IUserInfo</a:t>
            </a:r>
            <a:r>
              <a:rPr lang="zh-CN" altLang="en-US"/>
              <a:t>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1.44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0" y="1976120"/>
            <a:ext cx="3373755" cy="38754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1.50.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1005"/>
            <a:ext cx="6429375" cy="4093845"/>
          </a:xfrm>
          <a:prstGeom prst="rect">
            <a:avLst/>
          </a:prstGeom>
        </p:spPr>
      </p:pic>
      <p:pic>
        <p:nvPicPr>
          <p:cNvPr id="6" name="图片 5" descr="截屏2021-08-11 下午1.52.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2167255"/>
            <a:ext cx="4222115" cy="25234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如何重构                                                        ？</a:t>
            </a:r>
            <a:endParaRPr lang="zh-CN" altLang="en-US" dirty="0"/>
          </a:p>
          <a:p>
            <a:r>
              <a:rPr lang="zh-CN" altLang="en-US" dirty="0"/>
              <a:t>如何重构                                                  ？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>
                <a:sym typeface="+mn-ea"/>
              </a:rPr>
              <a:t>- </a:t>
            </a:r>
            <a:r>
              <a:rPr dirty="0" err="1">
                <a:sym typeface="+mn-ea"/>
              </a:rPr>
              <a:t>自学</a:t>
            </a:r>
            <a:br>
              <a:rPr dirty="0">
                <a:sym typeface="+mn-ea"/>
              </a:rPr>
            </a:br>
            <a:r>
              <a:rPr lang="en-US" dirty="0">
                <a:sym typeface="+mn-ea"/>
              </a:rPr>
              <a:t>- </a:t>
            </a:r>
            <a:r>
              <a:rPr lang="zh-CN" altLang="en-US" dirty="0">
                <a:sym typeface="+mn-ea"/>
              </a:rPr>
              <a:t>互学</a:t>
            </a:r>
            <a:br>
              <a:rPr dirty="0">
                <a:sym typeface="+mn-ea"/>
              </a:rPr>
            </a:br>
            <a:r>
              <a:rPr lang="en-US" altLang="zh-CN" dirty="0">
                <a:sym typeface="+mn-ea"/>
              </a:rPr>
              <a:t>- </a:t>
            </a:r>
            <a:r>
              <a:rPr dirty="0" err="1">
                <a:sym typeface="+mn-ea"/>
              </a:rPr>
              <a:t>展学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截屏2021-08-11 下午1.58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6148" y="1613535"/>
            <a:ext cx="5384800" cy="330200"/>
          </a:xfrm>
          <a:prstGeom prst="rect">
            <a:avLst/>
          </a:prstGeom>
        </p:spPr>
      </p:pic>
      <p:pic>
        <p:nvPicPr>
          <p:cNvPr id="6" name="图片 5" descr="截屏2021-08-11 下午1.59.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12562"/>
            <a:ext cx="5189855" cy="905510"/>
          </a:xfrm>
          <a:prstGeom prst="rect">
            <a:avLst/>
          </a:prstGeom>
        </p:spPr>
      </p:pic>
      <p:pic>
        <p:nvPicPr>
          <p:cNvPr id="7" name="图片 6" descr="截屏2021-08-11 下午1.59.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148" y="2072609"/>
            <a:ext cx="4737100" cy="444500"/>
          </a:xfrm>
          <a:prstGeom prst="rect">
            <a:avLst/>
          </a:prstGeom>
        </p:spPr>
      </p:pic>
      <p:pic>
        <p:nvPicPr>
          <p:cNvPr id="8" name="图片 7" descr="截屏2021-08-11 下午2.00.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263" y="4613526"/>
            <a:ext cx="4152900" cy="11684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什么是单一职责原则</a:t>
            </a:r>
            <a:r>
              <a:rPr lang="en-US" altLang="zh-CN">
                <a:sym typeface="+mn-ea"/>
              </a:rPr>
              <a:t>?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依赖倒置原则（DIP）：</a:t>
            </a:r>
            <a:endParaRPr lang="zh-CN" altLang="en-US"/>
          </a:p>
          <a:p>
            <a:pPr lvl="1"/>
            <a:r>
              <a:rPr lang="zh-CN" altLang="en-US"/>
              <a:t>高层模块不应该依赖低层模块，两者都应该依赖其抽象</a:t>
            </a:r>
            <a:endParaRPr lang="zh-CN" altLang="en-US"/>
          </a:p>
          <a:p>
            <a:pPr lvl="1"/>
            <a:r>
              <a:rPr lang="zh-CN" altLang="en-US"/>
              <a:t>抽象不应该依赖细节</a:t>
            </a:r>
            <a:endParaRPr lang="zh-CN" altLang="en-US"/>
          </a:p>
          <a:p>
            <a:pPr lvl="1"/>
            <a:r>
              <a:rPr lang="zh-CN" altLang="en-US"/>
              <a:t>细节应该依赖抽象</a:t>
            </a:r>
            <a:endParaRPr lang="zh-CN" altLang="en-US"/>
          </a:p>
          <a:p>
            <a:r>
              <a:rPr lang="zh-CN" altLang="en-US"/>
              <a:t>如何分辨高层模块、低层模块？</a:t>
            </a:r>
            <a:endParaRPr lang="zh-CN" altLang="en-US"/>
          </a:p>
          <a:p>
            <a:r>
              <a:rPr lang="zh-CN" altLang="en-US"/>
              <a:t>在代码中，抽象、细节在代码中指的是什么？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74155" y="4374515"/>
            <a:ext cx="44030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模块间的依赖通过抽象发生，实现类之间不发生直接的依赖关系，其依赖关系是通过接口或抽象类产生的； 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接口或抽象类不依赖于实现类； 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实现类依赖接口或抽象类。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更加精简的定义就是“面向接口编程”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这是司机驾驶汽车的类图</a:t>
            </a:r>
            <a:endParaRPr lang="zh-CN" altLang="en-US"/>
          </a:p>
          <a:p>
            <a:r>
              <a:rPr lang="zh-CN" altLang="en-US"/>
              <a:t>请</a:t>
            </a:r>
            <a:r>
              <a:rPr lang="zh-CN" altLang="en-US">
                <a:sym typeface="+mn-ea"/>
              </a:rPr>
              <a:t>分析现有的问题？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如果要增加宝马车，是否会影响</a:t>
            </a:r>
            <a:r>
              <a:rPr lang="en-US" altLang="zh-CN">
                <a:sym typeface="+mn-ea"/>
              </a:rPr>
              <a:t>Driver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代码？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如何重构？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13.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1990" y="2903220"/>
            <a:ext cx="5420995" cy="2411730"/>
          </a:xfrm>
          <a:prstGeom prst="rect">
            <a:avLst/>
          </a:prstGeom>
        </p:spPr>
      </p:pic>
      <p:pic>
        <p:nvPicPr>
          <p:cNvPr id="5" name="图片 4" descr="截屏2021-08-11 下午2.16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85" y="4751705"/>
            <a:ext cx="4678680" cy="15074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截屏2021-08-11 下午2.17.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2550" y="1645285"/>
            <a:ext cx="4407535" cy="2213610"/>
          </a:xfrm>
          <a:prstGeom prst="rect">
            <a:avLst/>
          </a:prstGeom>
        </p:spPr>
      </p:pic>
      <p:pic>
        <p:nvPicPr>
          <p:cNvPr id="5" name="图片 4" descr="截屏2021-08-11 下午2.17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340" y="4259580"/>
            <a:ext cx="4407535" cy="1534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为什么要学习本课？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主问题：什么是抽象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主问题：什么是封装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主问题：什么是高内聚、低耦合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任务：分析待重构的代码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主问题：什么是单一职责原则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假设在</a:t>
            </a:r>
            <a:r>
              <a:rPr lang="en-US" altLang="zh-CN">
                <a:sym typeface="+mn-ea"/>
              </a:rPr>
              <a:t>vue</a:t>
            </a:r>
            <a:r>
              <a:rPr lang="zh-CN" altLang="en-US">
                <a:sym typeface="+mn-ea"/>
              </a:rPr>
              <a:t>项目中，实现代码直接调用了</a:t>
            </a:r>
            <a:r>
              <a:rPr lang="en-US" altLang="zh-CN">
                <a:sym typeface="+mn-ea"/>
              </a:rPr>
              <a:t>eCharts</a:t>
            </a:r>
            <a:r>
              <a:rPr lang="zh-CN" altLang="en-US">
                <a:sym typeface="+mn-ea"/>
              </a:rPr>
              <a:t>，这会造成什么问题？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如果要替换</a:t>
            </a:r>
            <a:r>
              <a:rPr lang="en-US" altLang="zh-CN">
                <a:sym typeface="+mn-ea"/>
              </a:rPr>
              <a:t>eCharts</a:t>
            </a:r>
            <a:r>
              <a:rPr lang="zh-CN" altLang="en-US">
                <a:sym typeface="+mn-ea"/>
              </a:rPr>
              <a:t>为其它的图形库，是否</a:t>
            </a:r>
            <a:r>
              <a:rPr lang="zh-CN" altLang="en-US">
                <a:sym typeface="+mn-ea"/>
              </a:rPr>
              <a:t>会影响实现</a:t>
            </a:r>
            <a:r>
              <a:rPr lang="zh-CN" altLang="en-US">
                <a:sym typeface="+mn-ea"/>
              </a:rPr>
              <a:t>代码？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如何改进？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什么是依赖倒置原则？</a:t>
            </a:r>
            <a:endParaRPr lang="zh-CN">
              <a:sym typeface="+mn-ea"/>
            </a:endParaRPr>
          </a:p>
          <a:p>
            <a:r>
              <a:rPr lang="zh-CN" altLang="en-US">
                <a:sym typeface="+mn-ea"/>
              </a:rPr>
              <a:t>依赖倒置原则能带来什么</a:t>
            </a:r>
            <a:r>
              <a:rPr lang="zh-CN" altLang="en-US">
                <a:sym typeface="+mn-ea"/>
              </a:rPr>
              <a:t>好处？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14010" y="2977515"/>
            <a:ext cx="38735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减少类间的耦合性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便于替换细节（如</a:t>
            </a:r>
            <a:r>
              <a:rPr lang="zh-CN" altLang="en-US">
                <a:sym typeface="+mn-ea"/>
              </a:rPr>
              <a:t>第三方库）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提高系统的稳定性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降低并行开发引起的风险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提高代码的可读性和可维护性</a:t>
            </a:r>
            <a:endParaRPr lang="zh-CN" altLang="en-US"/>
          </a:p>
          <a:p>
            <a:pPr marL="285750" indent="-285750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接口隔离原则（</a:t>
            </a:r>
            <a:r>
              <a:rPr lang="en-US" altLang="zh-CN"/>
              <a:t>ISP</a:t>
            </a:r>
            <a:r>
              <a:rPr lang="zh-CN" altLang="en-US"/>
              <a:t>）：</a:t>
            </a:r>
            <a:endParaRPr lang="zh-CN" altLang="en-US"/>
          </a:p>
          <a:p>
            <a:pPr lvl="1"/>
            <a:r>
              <a:rPr lang="zh-CN" altLang="en-US"/>
              <a:t>客户端不应该依赖它不需要的接口</a:t>
            </a:r>
            <a:endParaRPr lang="zh-CN" altLang="en-US"/>
          </a:p>
          <a:p>
            <a:pPr lvl="1"/>
            <a:r>
              <a:rPr lang="zh-CN" altLang="en-US"/>
              <a:t>类间的依赖关系应该建立在最小的接口上</a:t>
            </a:r>
            <a:endParaRPr lang="zh-CN" altLang="en-US"/>
          </a:p>
          <a:p>
            <a:r>
              <a:rPr lang="zh-CN" altLang="en-US"/>
              <a:t>如何理解这两个定义？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84975" y="3639820"/>
            <a:ext cx="4368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接口尽量细化，同时接口中的方法尽量少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比如我们开发了一个图书管理系统，其中有一个查询接口，方便管理员查询图书，其类图为</a:t>
            </a:r>
            <a:endParaRPr lang="zh-CN" altLang="en-US"/>
          </a:p>
          <a:p>
            <a:r>
              <a:rPr lang="zh-CN" altLang="en-US"/>
              <a:t>程序写好了，投产上线了，突然有一天发现系统速度非常慢，然后发现是访问接口中的complexSearch(Map map)方法并发量太大， 导致应用服务器性能下降</a:t>
            </a:r>
            <a:endParaRPr lang="zh-CN" altLang="en-US"/>
          </a:p>
          <a:p>
            <a:r>
              <a:rPr lang="zh-CN" altLang="en-US"/>
              <a:t>如何重构？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27.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7505" y="4204335"/>
            <a:ext cx="2656840" cy="1972945"/>
          </a:xfrm>
          <a:prstGeom prst="rect">
            <a:avLst/>
          </a:prstGeom>
        </p:spPr>
      </p:pic>
      <p:pic>
        <p:nvPicPr>
          <p:cNvPr id="5" name="图片 4" descr="截屏2021-08-11 下午2.28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235" y="4244975"/>
            <a:ext cx="5536565" cy="18910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迪米特法则（Law of Demeter，LoD）也称为最少知识原则（Least Knowledge Principle，LKP），虽然名字不同，但描述的是同一个规则：</a:t>
            </a:r>
            <a:br>
              <a:rPr lang="zh-CN" altLang="en-US"/>
            </a:br>
            <a:r>
              <a:rPr lang="zh-CN" altLang="en-US">
                <a:solidFill>
                  <a:srgbClr val="FF0000"/>
                </a:solidFill>
              </a:rPr>
              <a:t>一个对象应该对其他对象有最少的了解</a:t>
            </a:r>
            <a:endParaRPr lang="zh-CN" altLang="en-US"/>
          </a:p>
          <a:p>
            <a:r>
              <a:rPr lang="zh-CN" altLang="en-US"/>
              <a:t>如何理解？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98950" y="3822065"/>
            <a:ext cx="66370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一个类应该对自己需要耦合或调用的类知道得最少，你（被耦合或调用的类）的内部是如何复杂都和我没关系，那是你的事情，我就知道你提供的这么多public方法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只与直接的朋友</a:t>
            </a:r>
            <a:r>
              <a:rPr lang="en-US" altLang="zh-CN">
                <a:solidFill>
                  <a:srgbClr val="FF0000"/>
                </a:solidFill>
              </a:rPr>
              <a:t>通信</a:t>
            </a:r>
            <a:endParaRPr lang="zh-CN" altLang="en-US"/>
          </a:p>
          <a:p>
            <a:r>
              <a:rPr lang="zh-CN" altLang="en-US"/>
              <a:t>比如上体育课的</a:t>
            </a:r>
            <a:r>
              <a:rPr lang="zh-CN" altLang="en-US"/>
              <a:t>时候，老师要通过</a:t>
            </a:r>
            <a:r>
              <a:rPr lang="zh-CN" altLang="en-US"/>
              <a:t>组长清点女生的人数，类图为</a:t>
            </a:r>
            <a:endParaRPr lang="zh-CN" altLang="en-US"/>
          </a:p>
          <a:p>
            <a:r>
              <a:rPr lang="zh-CN" altLang="en-US"/>
              <a:t>有什么问题吗？</a:t>
            </a:r>
            <a:endParaRPr lang="zh-CN" altLang="en-US"/>
          </a:p>
          <a:p>
            <a:r>
              <a:rPr lang="zh-CN" altLang="en-US">
                <a:sym typeface="+mn-ea"/>
              </a:rPr>
              <a:t>重构后的类图为？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36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7715" y="3016885"/>
            <a:ext cx="5118735" cy="22625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2.37.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20560" y="1353820"/>
            <a:ext cx="4333240" cy="1963420"/>
          </a:xfrm>
          <a:prstGeom prst="rect">
            <a:avLst/>
          </a:prstGeom>
        </p:spPr>
      </p:pic>
      <p:pic>
        <p:nvPicPr>
          <p:cNvPr id="6" name="图片 5" descr="截屏2021-08-11 下午2.37.3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71670" y="3317240"/>
            <a:ext cx="6708775" cy="1368425"/>
          </a:xfrm>
          <a:prstGeom prst="rect">
            <a:avLst/>
          </a:prstGeom>
        </p:spPr>
      </p:pic>
      <p:pic>
        <p:nvPicPr>
          <p:cNvPr id="7" name="图片 6" descr="截屏2021-08-11 下午2.37.4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71670" y="4752340"/>
            <a:ext cx="5804535" cy="16421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36955" y="1353820"/>
            <a:ext cx="5052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代码为：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6955" y="2096770"/>
            <a:ext cx="3650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为什么此处</a:t>
            </a:r>
            <a:r>
              <a:rPr lang="en-US" altLang="zh-CN">
                <a:sym typeface="+mn-ea"/>
              </a:rPr>
              <a:t>Teacher</a:t>
            </a:r>
            <a:r>
              <a:rPr lang="zh-CN" altLang="en-US">
                <a:sym typeface="+mn-ea"/>
              </a:rPr>
              <a:t>依赖了</a:t>
            </a:r>
            <a:r>
              <a:rPr lang="en-US" altLang="zh-CN">
                <a:sym typeface="+mn-ea"/>
              </a:rPr>
              <a:t>Girl</a:t>
            </a:r>
            <a:r>
              <a:rPr lang="zh-CN" altLang="en-US">
                <a:sym typeface="+mn-ea"/>
              </a:rPr>
              <a:t>？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36955" y="2597150"/>
            <a:ext cx="3650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重构后的代码为？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/>
      <p:bldP spid="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07185" y="4123690"/>
            <a:ext cx="62496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对程序进行了简单的修改：</a:t>
            </a:r>
            <a:endParaRPr lang="zh-CN" altLang="en-US"/>
          </a:p>
          <a:p>
            <a:r>
              <a:rPr lang="zh-CN" altLang="en-US"/>
              <a:t>把Teacher中对List&lt;Girl&gt;的初始化移动到了</a:t>
            </a:r>
            <a:r>
              <a:rPr lang="en-US" altLang="zh-CN"/>
              <a:t>Client</a:t>
            </a:r>
            <a:r>
              <a:rPr lang="zh-CN" altLang="en-US"/>
              <a:t>中；</a:t>
            </a:r>
            <a:endParaRPr lang="zh-CN" altLang="en-US"/>
          </a:p>
          <a:p>
            <a:r>
              <a:rPr lang="zh-CN" altLang="en-US"/>
              <a:t>在GroupLeader中增加了对Girl的注入。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这样就避开了Teacher类对陌生类Girl的访问，降低了系统间 的耦合，提高了系统的健壮性。</a:t>
            </a:r>
            <a:endParaRPr lang="zh-CN" altLang="en-US"/>
          </a:p>
        </p:txBody>
      </p:sp>
      <p:pic>
        <p:nvPicPr>
          <p:cNvPr id="5" name="图片 4" descr="截屏2021-08-11 下午2.43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4490" y="1525270"/>
            <a:ext cx="4365625" cy="24022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主问题：什么是依赖倒置原则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主问题：什么是接口隔离原则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主问题：什么是最少知识原则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主问题：什么是合成复用原则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主问题：什么是开闭原则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任务：根据设计原则，重构之前的代码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主问题：如何应用设计原则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朋友间也是有距离的</a:t>
            </a:r>
            <a:endParaRPr lang="zh-CN" altLang="en-US"/>
          </a:p>
          <a:p>
            <a:r>
              <a:rPr lang="zh-CN" altLang="en-US"/>
              <a:t>比如我们在安装软件的时候，经常会有一个导向动作：第一步是确认是否安装，第二步确认 License，再然后选择安装目录……这是一个典型的顺序执行动作，类图为</a:t>
            </a:r>
            <a:endParaRPr lang="zh-CN" altLang="en-US"/>
          </a:p>
          <a:p>
            <a:r>
              <a:rPr lang="en-US" altLang="zh-CN"/>
              <a:t>InstallSoftware</a:t>
            </a:r>
            <a:r>
              <a:rPr lang="zh-CN" altLang="en-US"/>
              <a:t>的</a:t>
            </a:r>
            <a:r>
              <a:rPr lang="en-US" altLang="zh-CN"/>
              <a:t>installWizard</a:t>
            </a:r>
            <a:r>
              <a:rPr lang="zh-CN" altLang="en-US"/>
              <a:t>方法中会调用</a:t>
            </a:r>
            <a:r>
              <a:rPr lang="en-US" altLang="zh-CN"/>
              <a:t>Wizard</a:t>
            </a:r>
            <a:r>
              <a:rPr lang="zh-CN" altLang="en-US"/>
              <a:t>的每个公有方法，这有什么问题？</a:t>
            </a:r>
            <a:endParaRPr lang="zh-CN" altLang="en-US"/>
          </a:p>
          <a:p>
            <a:r>
              <a:rPr lang="zh-CN" altLang="en-US">
                <a:sym typeface="+mn-ea"/>
              </a:rPr>
              <a:t>如何</a:t>
            </a:r>
            <a:r>
              <a:rPr lang="zh-CN" altLang="en-US">
                <a:sym typeface="+mn-ea"/>
              </a:rPr>
              <a:t>重构？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2.45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6275" y="4047490"/>
            <a:ext cx="5119370" cy="14554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59735" y="4439920"/>
            <a:ext cx="6781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在Wizard类中增加一个installWizard方法，对安装过程进行封装；</a:t>
            </a:r>
            <a:endParaRPr lang="zh-CN" altLang="en-US"/>
          </a:p>
          <a:p>
            <a:r>
              <a:rPr lang="zh-CN" altLang="en-US"/>
              <a:t>同时把原有的三个 public方法修改为private方法</a:t>
            </a:r>
            <a:endParaRPr lang="zh-CN" altLang="en-US"/>
          </a:p>
        </p:txBody>
      </p:sp>
      <p:pic>
        <p:nvPicPr>
          <p:cNvPr id="7" name="图片 6" descr="截屏2021-08-11 下午2.49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0470" y="1525270"/>
            <a:ext cx="7378065" cy="19862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什么是最少知识原则</a:t>
            </a:r>
            <a:r>
              <a:rPr lang="en-US" altLang="zh-CN">
                <a:sym typeface="+mn-ea"/>
              </a:rPr>
              <a:t>?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具体包含哪两个方面？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合成复用原则（</a:t>
            </a:r>
            <a:r>
              <a:rPr lang="en-US" altLang="zh-CN">
                <a:sym typeface="+mn-ea"/>
              </a:rPr>
              <a:t>CARP</a:t>
            </a:r>
            <a:r>
              <a:rPr lang="zh-CN" altLang="en-US">
                <a:sym typeface="+mn-ea"/>
              </a:rPr>
              <a:t>）：要尽量使用组合而不是继承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继承的优缺点？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17135" y="1601470"/>
            <a:ext cx="685419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继承的优点：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新的实现比较容易，因为基类的大部分功能都可以通过继承自动的进入子类。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修改或扩展继承而来的实现较为容易。</a:t>
            </a:r>
            <a:endParaRPr lang="zh-CN" altLang="en-US"/>
          </a:p>
          <a:p>
            <a:pPr marL="285750" indent="-285750"/>
            <a:endParaRPr lang="zh-CN" altLang="en-US"/>
          </a:p>
          <a:p>
            <a:r>
              <a:rPr lang="zh-CN" altLang="en-US"/>
              <a:t>继承的缺点：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继承复用破坏了包装，因为继承超类的的实现细节暴露给子类。由于超类的内部细节常常对子类是透明的，因此这种复用是透明的复用，又称“白箱”复用。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超类的实现发生改变，那么子类的实现也不得不发生改变。因此，当一个基类发生改变时，这种改变就会像水中投入石子引起的水波一样，将变化一圈又一圈的传导到一级又一级的子类，使设计师不得不相应地改变这些子类，以适应超类的变化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从超类继承而来的实现是静态的，不可能在运行时间内发生改变，因此没有足够的灵活性。</a:t>
            </a:r>
            <a:endParaRPr lang="zh-CN" altLang="en-US"/>
          </a:p>
          <a:p>
            <a:pPr marL="285750" indent="-285750"/>
            <a:endParaRPr lang="zh-CN" altLang="en-US"/>
          </a:p>
        </p:txBody>
      </p:sp>
      <p:pic>
        <p:nvPicPr>
          <p:cNvPr id="5" name="图片 4" descr="未命名绘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8170" y="2769870"/>
            <a:ext cx="1536700" cy="2298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组合的优缺点？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请对比继承的缺点，分析组合的优点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58335" y="2669540"/>
            <a:ext cx="71050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由于组合可以将已有的对象纳入到新对象中，使之成为新对象的一部分，因此新对象可以调用已有对象的功能</a:t>
            </a:r>
            <a:endParaRPr lang="zh-CN" altLang="en-US"/>
          </a:p>
          <a:p>
            <a:r>
              <a:rPr lang="zh-CN" altLang="en-US"/>
              <a:t>这样做有下面的好处：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这种复用是黑箱复用，因为已有对象的内部细节是新对象所看不见的。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这种复用支持包装。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这种复用所需要的依赖较少。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每一个新的类可以将焦点集中到一个任务上。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这种复用可以在运行时间动态进行，新对象可以动态的引用与已有对象类型相同的对象。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缺点：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用组合复用建造的系统会有较多的对象需要管理。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未命名绘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75" y="1642110"/>
            <a:ext cx="4330065" cy="774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3536315"/>
            <a:ext cx="349694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继承复用破坏了包装，因为继承超类的的实现细节暴露给子类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如果超类的实现发生改变，那么子类的实现也不得不发生改变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从超类继承而来的实现是静态的，不可能在运行时间内发生改变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组合几乎可以用到任何环境中去，但是继承只能用到一些环境中。</a:t>
            </a:r>
            <a:endParaRPr lang="zh-CN" altLang="en-US"/>
          </a:p>
          <a:p>
            <a:r>
              <a:rPr lang="zh-CN" altLang="en-US">
                <a:sym typeface="+mn-ea"/>
              </a:rPr>
              <a:t>必须满足“Is-A”的关系是才能使用继承，而组合却是一种“Has-A”的关系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比如该类图有什么问题？</a:t>
            </a:r>
            <a:endParaRPr lang="zh-CN" altLang="en-US"/>
          </a:p>
          <a:p>
            <a:pPr lvl="1"/>
            <a:r>
              <a:rPr lang="zh-CN" altLang="en-US"/>
              <a:t>一个人能够</a:t>
            </a:r>
            <a:r>
              <a:rPr lang="zh-CN" altLang="en-US">
                <a:sym typeface="+mn-ea"/>
              </a:rPr>
              <a:t>既是经理也是雇员吗？</a:t>
            </a:r>
            <a:endParaRPr lang="zh-CN" altLang="en-US"/>
          </a:p>
          <a:p>
            <a:r>
              <a:rPr lang="zh-CN" altLang="en-US"/>
              <a:t>应该如何修改类图？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3.03.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8295" y="3408680"/>
            <a:ext cx="2734310" cy="2705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13755" y="1477645"/>
            <a:ext cx="54400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实际上，雇员、学生和经理分别描述一种角色，而人可以同时有几种不同的角色。</a:t>
            </a:r>
            <a:endParaRPr lang="zh-CN" altLang="en-US"/>
          </a:p>
          <a:p>
            <a:r>
              <a:rPr lang="zh-CN" altLang="en-US"/>
              <a:t>比如，一个人既是经理也是雇员，使用继承来实现角色，则只能使用每一个人具有一种角色，这显然是不合理的</a:t>
            </a:r>
            <a:endParaRPr lang="zh-CN" altLang="en-US"/>
          </a:p>
        </p:txBody>
      </p:sp>
      <p:pic>
        <p:nvPicPr>
          <p:cNvPr id="6" name="图片 5" descr="截屏2021-08-11 下午3.03.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3187065"/>
            <a:ext cx="3113405" cy="27044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r>
              <a:rPr lang="en-US" altLang="zh-CN">
                <a:sym typeface="+mn-ea"/>
              </a:rPr>
              <a:t>?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为什么要学习本课？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设计的目的是什么？</a:t>
            </a:r>
            <a:endParaRPr lang="zh-CN" altLang="en-US"/>
          </a:p>
          <a:p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5700" y="3585845"/>
            <a:ext cx="4333240" cy="22294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52370" y="2134235"/>
            <a:ext cx="7834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这个世界处于不断的变化中，需求也在不断的变化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为了应对需求的变化，减少变化影响的范围，我们需要进行设计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开闭原则（</a:t>
            </a:r>
            <a:r>
              <a:rPr lang="en-US" altLang="zh-CN"/>
              <a:t>OCP</a:t>
            </a:r>
            <a:r>
              <a:rPr lang="zh-CN" altLang="en-US"/>
              <a:t>）：对扩展开放，对修改关闭</a:t>
            </a:r>
            <a:endParaRPr lang="zh-CN" altLang="en-US"/>
          </a:p>
          <a:p>
            <a:r>
              <a:rPr lang="zh-CN" altLang="en-US"/>
              <a:t>如何</a:t>
            </a:r>
            <a:r>
              <a:rPr lang="zh-CN" altLang="en-US"/>
              <a:t>理解？</a:t>
            </a:r>
            <a:endParaRPr lang="zh-CN" altLang="en-US"/>
          </a:p>
          <a:p>
            <a:r>
              <a:rPr lang="zh-CN" altLang="en-US"/>
              <a:t>我们在开发项目时，哪些地方违反了</a:t>
            </a:r>
            <a:r>
              <a:rPr lang="zh-CN" altLang="en-US"/>
              <a:t>开闭原则？</a:t>
            </a:r>
            <a:endParaRPr lang="zh-CN" altLang="en-US"/>
          </a:p>
          <a:p>
            <a:pPr lvl="1"/>
            <a:r>
              <a:rPr lang="zh-CN" altLang="en-US"/>
              <a:t>这样做有什么</a:t>
            </a:r>
            <a:r>
              <a:rPr lang="zh-CN" altLang="en-US"/>
              <a:t>问题？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73680" y="4023995"/>
            <a:ext cx="56165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其含义是说一个软件实体应该通过扩展来实现变化，而不是通过修改已有的代码来实现变化。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2815" y="2449830"/>
            <a:ext cx="5481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为了增加第三方库的功能，而去修改第三方库的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56530" y="3027680"/>
            <a:ext cx="5727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如果要升级第三方库的版本，会导致原有的修改</a:t>
            </a:r>
            <a:r>
              <a:rPr lang="zh-CN" altLang="en-US"/>
              <a:t>失效！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以书店销售书籍系统为例（</a:t>
            </a:r>
            <a:r>
              <a:rPr lang="en-US" altLang="zh-CN"/>
              <a:t>Book</a:t>
            </a:r>
            <a:r>
              <a:rPr lang="zh-CN" altLang="en-US"/>
              <a:t>属于系统，</a:t>
            </a:r>
            <a:r>
              <a:rPr lang="en-US" altLang="zh-CN"/>
              <a:t>BookStore</a:t>
            </a:r>
            <a:r>
              <a:rPr lang="zh-CN" altLang="en-US"/>
              <a:t>属于用户</a:t>
            </a:r>
            <a:r>
              <a:rPr lang="zh-CN" altLang="en-US"/>
              <a:t>代码），其类图和代码为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3.10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1690" y="2039620"/>
            <a:ext cx="4267200" cy="2757805"/>
          </a:xfrm>
          <a:prstGeom prst="rect">
            <a:avLst/>
          </a:prstGeom>
        </p:spPr>
      </p:pic>
      <p:pic>
        <p:nvPicPr>
          <p:cNvPr id="5" name="图片 4" descr="截屏2021-08-11 下午3.12.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9620"/>
            <a:ext cx="6423025" cy="40455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/>
              <a:t>现在需要对所有40元以上的书籍9折销售，</a:t>
            </a:r>
            <a:r>
              <a:rPr lang="zh-CN" altLang="en-US"/>
              <a:t>那么用户应该如何</a:t>
            </a:r>
            <a:r>
              <a:rPr lang="zh-CN" altLang="en-US"/>
              <a:t>修改？</a:t>
            </a:r>
            <a:endParaRPr lang="zh-CN" altLang="en-US"/>
          </a:p>
          <a:p>
            <a:pPr lvl="1"/>
            <a:r>
              <a:rPr lang="zh-CN" altLang="en-US"/>
              <a:t>修改用户代码</a:t>
            </a:r>
            <a:r>
              <a:rPr lang="en-US" altLang="zh-CN"/>
              <a:t>BookStore</a:t>
            </a:r>
            <a:br>
              <a:rPr lang="en-US" altLang="zh-CN"/>
            </a:br>
            <a:r>
              <a:rPr lang="zh-CN" altLang="en-US"/>
              <a:t>卖书时判断</a:t>
            </a:r>
            <a:r>
              <a:rPr lang="en-US" altLang="zh-CN"/>
              <a:t>Price</a:t>
            </a:r>
            <a:endParaRPr lang="zh-CN" altLang="en-US"/>
          </a:p>
          <a:p>
            <a:pPr lvl="1"/>
            <a:r>
              <a:rPr lang="zh-CN" altLang="en-US"/>
              <a:t>修改接口</a:t>
            </a:r>
            <a:br>
              <a:rPr lang="zh-CN" altLang="en-US"/>
            </a:br>
            <a:r>
              <a:rPr lang="zh-CN" altLang="en-US"/>
              <a:t>在IBook上新增加一个方法getOffPrice()，专门用于进行打折处理</a:t>
            </a:r>
            <a:endParaRPr lang="zh-CN" altLang="en-US"/>
          </a:p>
          <a:p>
            <a:pPr lvl="1"/>
            <a:r>
              <a:rPr lang="zh-CN" altLang="en-US"/>
              <a:t>修改实现类</a:t>
            </a:r>
            <a:br>
              <a:rPr lang="zh-CN" altLang="en-US"/>
            </a:br>
            <a:r>
              <a:rPr lang="en-US" altLang="zh-CN"/>
              <a:t>修改NovelBook类中的方法，直接在getPrice()中实现打折处理</a:t>
            </a:r>
            <a:endParaRPr lang="en-US" altLang="zh-CN"/>
          </a:p>
          <a:p>
            <a:pPr lvl="0"/>
            <a:r>
              <a:rPr lang="zh-CN" altLang="en-US"/>
              <a:t>上面</a:t>
            </a:r>
            <a:r>
              <a:rPr lang="zh-CN" altLang="en-US"/>
              <a:t>的方式是否违背了</a:t>
            </a:r>
            <a:r>
              <a:rPr lang="zh-CN" altLang="en-US"/>
              <a:t>开闭原则？</a:t>
            </a:r>
            <a:endParaRPr lang="en-US" altLang="zh-CN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 如何通过扩展实现变化？</a:t>
            </a:r>
            <a:br>
              <a:rPr lang="zh-CN" altLang="en-US"/>
            </a:b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0925" y="3999230"/>
            <a:ext cx="4914900" cy="2178050"/>
          </a:xfrm>
          <a:prstGeom prst="rect">
            <a:avLst/>
          </a:prstGeom>
        </p:spPr>
      </p:pic>
      <p:pic>
        <p:nvPicPr>
          <p:cNvPr id="5" name="图片 4" descr="截屏2021-08-11 下午3.16.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015" y="1834515"/>
            <a:ext cx="3867785" cy="35299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人员管理系统</a:t>
            </a:r>
            <a:r>
              <a:rPr lang="zh-CN" altLang="en-US"/>
              <a:t>的相关类图为</a:t>
            </a:r>
            <a:endParaRPr lang="zh-CN" altLang="en-US"/>
          </a:p>
          <a:p>
            <a:r>
              <a:rPr lang="zh-CN" altLang="en-US"/>
              <a:t>该系统假设人员应该属于某个部门，但是在用户的使用场景</a:t>
            </a:r>
            <a:r>
              <a:rPr lang="zh-CN" altLang="en-US"/>
              <a:t>中，人员是属于班组而不是</a:t>
            </a:r>
            <a:r>
              <a:rPr lang="zh-CN" altLang="en-US"/>
              <a:t>部门</a:t>
            </a:r>
            <a:endParaRPr lang="zh-CN" altLang="en-US"/>
          </a:p>
          <a:p>
            <a:r>
              <a:rPr lang="zh-CN" altLang="en-US"/>
              <a:t>那么用户如何修改，才能实现这个</a:t>
            </a:r>
            <a:r>
              <a:rPr lang="zh-CN" altLang="en-US"/>
              <a:t>变化？</a:t>
            </a:r>
            <a:endParaRPr lang="zh-CN" altLang="en-US"/>
          </a:p>
          <a:p>
            <a:pPr lvl="1"/>
            <a:r>
              <a:rPr lang="zh-CN" altLang="en-US"/>
              <a:t>能够只修改用户代码</a:t>
            </a:r>
            <a:r>
              <a:rPr lang="en-US" altLang="zh-CN"/>
              <a:t>Client</a:t>
            </a:r>
            <a:r>
              <a:rPr lang="zh-CN" altLang="en-US"/>
              <a:t>吗？</a:t>
            </a:r>
            <a:endParaRPr lang="zh-CN" altLang="en-US"/>
          </a:p>
          <a:p>
            <a:pPr lvl="1"/>
            <a:r>
              <a:rPr lang="zh-CN" altLang="en-US"/>
              <a:t>如果</a:t>
            </a:r>
            <a:r>
              <a:rPr lang="zh-CN" altLang="en-US">
                <a:sym typeface="+mn-ea"/>
              </a:rPr>
              <a:t>用户增加对应的班组人员子类，覆盖部门</a:t>
            </a:r>
            <a:r>
              <a:rPr lang="zh-CN" altLang="en-US">
                <a:sym typeface="+mn-ea"/>
              </a:rPr>
              <a:t>属性，违反了开闭原则吗？</a:t>
            </a:r>
            <a:endParaRPr lang="zh-CN" altLang="en-US"/>
          </a:p>
          <a:p>
            <a:r>
              <a:rPr lang="zh-CN" altLang="en-US">
                <a:sym typeface="+mn-ea"/>
              </a:rPr>
              <a:t>如何</a:t>
            </a:r>
            <a:r>
              <a:rPr lang="zh-CN" altLang="en-US">
                <a:sym typeface="+mn-ea"/>
              </a:rPr>
              <a:t>修改，才能满足开闭原则？</a:t>
            </a:r>
            <a:endParaRPr lang="zh-CN" altLang="en-US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图片 7" descr="人员继承（前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995" y="4304030"/>
            <a:ext cx="3878580" cy="1572895"/>
          </a:xfrm>
          <a:prstGeom prst="rect">
            <a:avLst/>
          </a:prstGeom>
        </p:spPr>
      </p:pic>
      <p:pic>
        <p:nvPicPr>
          <p:cNvPr id="11" name="图片 10" descr="人员继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415" y="3839210"/>
            <a:ext cx="3473450" cy="20377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88390" y="4174490"/>
            <a:ext cx="2305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2"/>
            <a:r>
              <a:rPr lang="zh-CN" altLang="en-US">
                <a:sym typeface="+mn-ea"/>
              </a:rPr>
              <a:t>应用合成复用原则！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6" name="图片 5" descr="人员组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3400" y="1931035"/>
            <a:ext cx="7996555" cy="33680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什么是开闭原则</a:t>
            </a:r>
            <a:r>
              <a:rPr lang="en-US" altLang="zh-CN">
                <a:sym typeface="+mn-ea"/>
              </a:rPr>
              <a:t>?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违反了开闭原则</a:t>
            </a:r>
            <a:r>
              <a:rPr lang="zh-CN" altLang="en-US">
                <a:sym typeface="+mn-ea"/>
              </a:rPr>
              <a:t>会有什么问题？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根据设计原则重构之前的代码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根据设计原则重构之前的代码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请根据设计原则，说明</a:t>
            </a:r>
            <a:r>
              <a:rPr lang="en-US" altLang="zh-CN"/>
              <a:t>Component.vue</a:t>
            </a:r>
            <a:r>
              <a:rPr lang="zh-CN" altLang="en-US"/>
              <a:t>违反了哪些</a:t>
            </a:r>
            <a:r>
              <a:rPr lang="zh-CN" altLang="en-US"/>
              <a:t>设计原则？</a:t>
            </a:r>
            <a:endParaRPr lang="zh-CN" altLang="en-US"/>
          </a:p>
          <a:p>
            <a:r>
              <a:rPr lang="zh-CN" altLang="en-US"/>
              <a:t>请给出重构后的代码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为什么要学习本课？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如何进行设计？</a:t>
            </a:r>
            <a:endParaRPr lang="zh-CN" altLang="en-US" dirty="0"/>
          </a:p>
          <a:p>
            <a:pPr lvl="1"/>
            <a:r>
              <a:rPr lang="zh-CN" altLang="en-US" dirty="0"/>
              <a:t>基本方法是什么？</a:t>
            </a:r>
            <a:endParaRPr lang="zh-CN" altLang="en-US" sz="2400" dirty="0"/>
          </a:p>
          <a:p>
            <a:pPr lvl="1"/>
            <a:r>
              <a:rPr lang="zh-CN" altLang="en-US" dirty="0"/>
              <a:t>评判标准是什么？</a:t>
            </a:r>
            <a:endParaRPr lang="zh-CN" altLang="en-US" dirty="0"/>
          </a:p>
          <a:p>
            <a:pPr lvl="1"/>
            <a:r>
              <a:rPr lang="zh-CN" altLang="en-US" dirty="0"/>
              <a:t>指导思想是什么？</a:t>
            </a: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570435" y="1980475"/>
            <a:ext cx="397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以 抽象、封装为基本方法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570434" y="2420441"/>
            <a:ext cx="397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以 高内聚、低耦合为评判标准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570434" y="2903746"/>
            <a:ext cx="3979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以 设计原则为指导思想</a:t>
            </a:r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根据设计原则重构之前的代码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如果用户现在需要创建自定义的场景，如何重构，使其满足开闭原则？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67375" y="2863850"/>
            <a:ext cx="53492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增加自定义</a:t>
            </a:r>
            <a:r>
              <a:rPr lang="en-US" altLang="zh-CN"/>
              <a:t>UI</a:t>
            </a:r>
            <a:r>
              <a:rPr lang="zh-CN" altLang="en-US"/>
              <a:t>组件，实现创建自定义场景的按钮；</a:t>
            </a:r>
            <a:endParaRPr lang="zh-CN" altLang="en-US"/>
          </a:p>
          <a:p>
            <a:r>
              <a:rPr lang="zh-CN" altLang="en-US"/>
              <a:t>增加配置</a:t>
            </a:r>
            <a:r>
              <a:rPr lang="en-US" altLang="zh-CN"/>
              <a:t>json</a:t>
            </a:r>
            <a:r>
              <a:rPr lang="zh-CN" altLang="en-US"/>
              <a:t>数据，用户可配置自定义场景</a:t>
            </a:r>
            <a:r>
              <a:rPr lang="en-US" altLang="zh-CN"/>
              <a:t>json</a:t>
            </a:r>
            <a:r>
              <a:rPr lang="zh-CN" altLang="en-US"/>
              <a:t>数据。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如何应用设计原则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如何应用设计原则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如何应用抽象、封装、</a:t>
            </a:r>
            <a:r>
              <a:rPr lang="en-US" altLang="zh-CN"/>
              <a:t>6</a:t>
            </a:r>
            <a:r>
              <a:rPr lang="zh-CN" altLang="en-US"/>
              <a:t>个设计原则到我们的项目代码中？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您学到了什么？</a:t>
            </a:r>
            <a:endParaRPr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每个设计原则如何</a:t>
            </a:r>
            <a:r>
              <a:rPr lang="zh-CN" altLang="en-US">
                <a:sym typeface="+mn-ea"/>
              </a:rPr>
              <a:t>能够减少变化影响的范围？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开始回答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244850"/>
          <a:ext cx="914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" r:id="rId1" imgW="914400" imgH="368300" progId="Equation.KSEE3">
                  <p:embed/>
                </p:oleObj>
              </mc:Choice>
              <mc:Fallback>
                <p:oleObj name="" r:id="rId1" imgW="914400" imgH="3683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244850"/>
                        <a:ext cx="9144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学生提问考老师</a:t>
            </a:r>
          </a:p>
        </p:txBody>
      </p:sp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ym typeface="+mn-ea"/>
              </a:rPr>
              <a:t>学生提问考老师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单一职责原则</a:t>
            </a:r>
            <a:endParaRPr 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有些时候不需要拆解函数？</a:t>
            </a:r>
            <a:br>
              <a:rPr lang="en-US" altLang="zh-CN" dirty="0"/>
            </a:br>
            <a:r>
              <a:rPr lang="zh-CN" altLang="en-US" dirty="0"/>
              <a:t>例如</a:t>
            </a:r>
            <a:r>
              <a:rPr lang="en-US" altLang="zh-CN" dirty="0" err="1"/>
              <a:t>calcAndChange</a:t>
            </a:r>
            <a:r>
              <a:rPr lang="zh-CN" altLang="en-US" dirty="0"/>
              <a:t>，从一个角度来，它们都属于初始化，那么就不需要拆解函数，而是重命名为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zh-CN" altLang="en-US" dirty="0"/>
              <a:t>代码阅读不方便？</a:t>
            </a:r>
            <a:br>
              <a:rPr lang="en-US" altLang="zh-CN" dirty="0"/>
            </a:br>
            <a:r>
              <a:rPr lang="zh-CN" altLang="en-US" dirty="0"/>
              <a:t>拆解为函数后，只关心需要知道的逻辑（跳入对应的函数，其它函数就不需要跳进去了）</a:t>
            </a:r>
            <a:endParaRPr lang="en-US" altLang="zh-CN" dirty="0"/>
          </a:p>
          <a:p>
            <a:r>
              <a:rPr lang="zh-CN" altLang="en-US" dirty="0"/>
              <a:t>什么时候用单一职责？</a:t>
            </a:r>
            <a:br>
              <a:rPr lang="en-US" altLang="zh-CN" dirty="0"/>
            </a:br>
            <a:r>
              <a:rPr lang="zh-CN" altLang="en-US" dirty="0"/>
              <a:t>当类</a:t>
            </a:r>
            <a:r>
              <a:rPr lang="en-US" altLang="zh-CN" dirty="0"/>
              <a:t>/</a:t>
            </a:r>
            <a:r>
              <a:rPr lang="zh-CN" altLang="en-US" dirty="0"/>
              <a:t>函数太长、类的成员</a:t>
            </a:r>
            <a:r>
              <a:rPr lang="en-US" altLang="zh-CN" dirty="0"/>
              <a:t>/</a:t>
            </a:r>
            <a:r>
              <a:rPr lang="zh-CN" altLang="en-US" dirty="0"/>
              <a:t>属性太多、函数名有“</a:t>
            </a:r>
            <a:r>
              <a:rPr lang="en-US" altLang="zh-CN" dirty="0"/>
              <a:t>And</a:t>
            </a:r>
            <a:r>
              <a:rPr lang="zh-CN" altLang="en-US" dirty="0"/>
              <a:t>”的时候，就需要考虑应用单一职责重构；</a:t>
            </a:r>
            <a:br>
              <a:rPr lang="en-US" altLang="zh-CN" dirty="0"/>
            </a:br>
            <a:endParaRPr lang="en-US" altLang="zh-CN" dirty="0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4599360" y="3458880"/>
              <a:ext cx="36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4599360" y="3458880"/>
                <a:ext cx="360" cy="360"/>
              </a:xfrm>
              <a:prstGeom prst="rect"/>
            </p:spPr>
          </p:pic>
        </mc:Fallback>
      </mc:AlternateContent>
    </p:spTree>
    <p:custDataLst>
      <p:tags r:id="rId3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ym typeface="+mn-ea"/>
              </a:rPr>
              <a:t>学生提问考老师</a:t>
            </a:r>
            <a:endParaRPr 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4599360" y="3458880"/>
              <a:ext cx="36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4599360" y="3458880"/>
                <a:ext cx="360" cy="360"/>
              </a:xfrm>
              <a:prstGeom prst="rect"/>
            </p:spPr>
          </p:pic>
        </mc:Fallback>
      </mc:AlternateContent>
    </p:spTree>
    <p:custDataLst>
      <p:tags r:id="rId3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老师提问考学生</a:t>
            </a:r>
          </a:p>
        </p:txBody>
      </p:sp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参考资料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《设计模式之禅》</a:t>
            </a:r>
            <a:endParaRPr lang="zh-CN" altLang="en-US"/>
          </a:p>
          <a:p>
            <a:r>
              <a:rPr lang="zh-CN" altLang="en-US">
                <a:hlinkClick r:id="rId1" action="ppaction://hlinkfile"/>
              </a:rPr>
              <a:t>封装和抽象的区别是什么？</a:t>
            </a:r>
            <a:endParaRPr lang="zh-CN" altLang="en-US"/>
          </a:p>
          <a:p>
            <a:r>
              <a:rPr lang="zh-CN" altLang="en-US">
                <a:hlinkClick r:id="rId2" action="ppaction://hlinkfile"/>
              </a:rPr>
              <a:t>「低耦合，高内聚」真的好吗？</a:t>
            </a:r>
            <a:endParaRPr lang="zh-CN" altLang="en-US"/>
          </a:p>
          <a:p>
            <a:r>
              <a:rPr lang="zh-CN" altLang="en-US">
                <a:hlinkClick r:id="rId3" action="ppaction://hlinkfile"/>
              </a:rPr>
              <a:t>设计原则（三）组合复用原则</a:t>
            </a:r>
            <a:endParaRPr lang="zh-CN" altLang="en-US"/>
          </a:p>
          <a:p>
            <a:r>
              <a:rPr lang="zh-CN" altLang="en-US">
                <a:hlinkClick r:id="rId4" action="ppaction://hlinkfile"/>
              </a:rPr>
              <a:t>谈谈到底什么是抽象，以及软件设计的抽象原则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扩展资料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《冒号课堂：编程范式与OOP思想》</a:t>
            </a:r>
            <a:endParaRPr lang="zh-CN" altLang="en-US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无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t>类型驱动开发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下节课预告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2335" y="1690370"/>
            <a:ext cx="3145790" cy="4486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2259330"/>
            <a:ext cx="359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抽象的定义：</a:t>
            </a:r>
            <a:endParaRPr lang="zh-CN" altLang="en-US" dirty="0"/>
          </a:p>
          <a:p>
            <a:r>
              <a:rPr lang="zh-CN" altLang="en-US" dirty="0"/>
              <a:t>从众多的具体事物中，抽取共同的、本质的属性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做项目的时候哪些地方用到了抽象？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PECIAL_SOURCE" val="bdnull"/>
</p:tagLst>
</file>

<file path=ppt/tags/tag101.xml><?xml version="1.0" encoding="utf-8"?>
<p:tagLst xmlns:p="http://schemas.openxmlformats.org/presentationml/2006/main">
  <p:tag name="KSO_WM_SPECIAL_SOURCE" val="bdnull"/>
</p:tagLst>
</file>

<file path=ppt/tags/tag102.xml><?xml version="1.0" encoding="utf-8"?>
<p:tagLst xmlns:p="http://schemas.openxmlformats.org/presentationml/2006/main">
  <p:tag name="KSO_WM_SPECIAL_SOURCE" val="bdnull"/>
</p:tagLst>
</file>

<file path=ppt/tags/tag103.xml><?xml version="1.0" encoding="utf-8"?>
<p:tagLst xmlns:p="http://schemas.openxmlformats.org/presentationml/2006/main">
  <p:tag name="KSO_WM_SPECIAL_SOURCE" val="bdnull"/>
</p:tagLst>
</file>

<file path=ppt/tags/tag104.xml><?xml version="1.0" encoding="utf-8"?>
<p:tagLst xmlns:p="http://schemas.openxmlformats.org/presentationml/2006/main">
  <p:tag name="KSO_WM_SPECIAL_SOURCE" val="bdnull"/>
</p:tagLst>
</file>

<file path=ppt/tags/tag105.xml><?xml version="1.0" encoding="utf-8"?>
<p:tagLst xmlns:p="http://schemas.openxmlformats.org/presentationml/2006/main">
  <p:tag name="KSO_WM_SPECIAL_SOURCE" val="bdnull"/>
</p:tagLst>
</file>

<file path=ppt/tags/tag106.xml><?xml version="1.0" encoding="utf-8"?>
<p:tagLst xmlns:p="http://schemas.openxmlformats.org/presentationml/2006/main">
  <p:tag name="KSO_WM_SPECIAL_SOURCE" val="bdnull"/>
</p:tagLst>
</file>

<file path=ppt/tags/tag107.xml><?xml version="1.0" encoding="utf-8"?>
<p:tagLst xmlns:p="http://schemas.openxmlformats.org/presentationml/2006/main">
  <p:tag name="KSO_WM_SPECIAL_SOURCE" val="bdnull"/>
</p:tagLst>
</file>

<file path=ppt/tags/tag108.xml><?xml version="1.0" encoding="utf-8"?>
<p:tagLst xmlns:p="http://schemas.openxmlformats.org/presentationml/2006/main">
  <p:tag name="KSO_WM_SPECIAL_SOURCE" val="bdnull"/>
</p:tagLst>
</file>

<file path=ppt/tags/tag109.xml><?xml version="1.0" encoding="utf-8"?>
<p:tagLst xmlns:p="http://schemas.openxmlformats.org/presentationml/2006/main">
  <p:tag name="KSO_WM_UNIT_PLACING_PICTURE_USER_VIEWPORT" val="{&quot;height&quot;:3092,&quot;width&quot;:6824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PLACING_PICTURE_USER_VIEWPORT" val="{&quot;height&quot;:2155,&quot;width&quot;:10565}"/>
</p:tagLst>
</file>

<file path=ppt/tags/tag111.xml><?xml version="1.0" encoding="utf-8"?>
<p:tagLst xmlns:p="http://schemas.openxmlformats.org/presentationml/2006/main">
  <p:tag name="KSO_WM_UNIT_PLACING_PICTURE_USER_VIEWPORT" val="{&quot;height&quot;:2586,&quot;width&quot;:9141}"/>
</p:tagLst>
</file>

<file path=ppt/tags/tag112.xml><?xml version="1.0" encoding="utf-8"?>
<p:tagLst xmlns:p="http://schemas.openxmlformats.org/presentationml/2006/main">
  <p:tag name="KSO_WM_SPECIAL_SOURCE" val="bdnull"/>
</p:tagLst>
</file>

<file path=ppt/tags/tag113.xml><?xml version="1.0" encoding="utf-8"?>
<p:tagLst xmlns:p="http://schemas.openxmlformats.org/presentationml/2006/main">
  <p:tag name="KSO_WM_SPECIAL_SOURCE" val="bdnull"/>
</p:tagLst>
</file>

<file path=ppt/tags/tag114.xml><?xml version="1.0" encoding="utf-8"?>
<p:tagLst xmlns:p="http://schemas.openxmlformats.org/presentationml/2006/main">
  <p:tag name="KSO_WM_SPECIAL_SOURCE" val="bdnull"/>
</p:tagLst>
</file>

<file path=ppt/tags/tag115.xml><?xml version="1.0" encoding="utf-8"?>
<p:tagLst xmlns:p="http://schemas.openxmlformats.org/presentationml/2006/main">
  <p:tag name="KSO_WM_SPECIAL_SOURCE" val="bdnull"/>
</p:tagLst>
</file>

<file path=ppt/tags/tag116.xml><?xml version="1.0" encoding="utf-8"?>
<p:tagLst xmlns:p="http://schemas.openxmlformats.org/presentationml/2006/main">
  <p:tag name="KSO_WM_SPECIAL_SOURCE" val="bdnull"/>
</p:tagLst>
</file>

<file path=ppt/tags/tag117.xml><?xml version="1.0" encoding="utf-8"?>
<p:tagLst xmlns:p="http://schemas.openxmlformats.org/presentationml/2006/main">
  <p:tag name="KSO_WM_SPECIAL_SOURCE" val="bdnull"/>
</p:tagLst>
</file>

<file path=ppt/tags/tag118.xml><?xml version="1.0" encoding="utf-8"?>
<p:tagLst xmlns:p="http://schemas.openxmlformats.org/presentationml/2006/main">
  <p:tag name="KSO_WM_SPECIAL_SOURCE" val="bdnull"/>
</p:tagLst>
</file>

<file path=ppt/tags/tag119.xml><?xml version="1.0" encoding="utf-8"?>
<p:tagLst xmlns:p="http://schemas.openxmlformats.org/presentationml/2006/main">
  <p:tag name="KSO_WM_SPECIAL_SOURCE" val="bdnul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PECIAL_SOURCE" val="bdnull"/>
</p:tagLst>
</file>

<file path=ppt/tags/tag121.xml><?xml version="1.0" encoding="utf-8"?>
<p:tagLst xmlns:p="http://schemas.openxmlformats.org/presentationml/2006/main">
  <p:tag name="KSO_WM_SPECIAL_SOURCE" val="bdnull"/>
</p:tagLst>
</file>

<file path=ppt/tags/tag122.xml><?xml version="1.0" encoding="utf-8"?>
<p:tagLst xmlns:p="http://schemas.openxmlformats.org/presentationml/2006/main">
  <p:tag name="KSO_WM_SPECIAL_SOURCE" val="bdnull"/>
</p:tagLst>
</file>

<file path=ppt/tags/tag123.xml><?xml version="1.0" encoding="utf-8"?>
<p:tagLst xmlns:p="http://schemas.openxmlformats.org/presentationml/2006/main">
  <p:tag name="KSO_WM_SPECIAL_SOURCE" val="bdnull"/>
</p:tagLst>
</file>

<file path=ppt/tags/tag124.xml><?xml version="1.0" encoding="utf-8"?>
<p:tagLst xmlns:p="http://schemas.openxmlformats.org/presentationml/2006/main">
  <p:tag name="KSO_WM_SPECIAL_SOURCE" val="bdnull"/>
</p:tagLst>
</file>

<file path=ppt/tags/tag125.xml><?xml version="1.0" encoding="utf-8"?>
<p:tagLst xmlns:p="http://schemas.openxmlformats.org/presentationml/2006/main">
  <p:tag name="KSO_WM_SPECIAL_SOURCE" val="bdnull"/>
</p:tagLst>
</file>

<file path=ppt/tags/tag126.xml><?xml version="1.0" encoding="utf-8"?>
<p:tagLst xmlns:p="http://schemas.openxmlformats.org/presentationml/2006/main">
  <p:tag name="KSO_WM_SPECIAL_SOURCE" val="bdnull"/>
</p:tagLst>
</file>

<file path=ppt/tags/tag127.xml><?xml version="1.0" encoding="utf-8"?>
<p:tagLst xmlns:p="http://schemas.openxmlformats.org/presentationml/2006/main">
  <p:tag name="KSO_WM_SPECIAL_SOURCE" val="bdnull"/>
</p:tagLst>
</file>

<file path=ppt/tags/tag128.xml><?xml version="1.0" encoding="utf-8"?>
<p:tagLst xmlns:p="http://schemas.openxmlformats.org/presentationml/2006/main">
  <p:tag name="KSO_WM_SPECIAL_SOURCE" val="bdnull"/>
</p:tagLst>
</file>

<file path=ppt/tags/tag129.xml><?xml version="1.0" encoding="utf-8"?>
<p:tagLst xmlns:p="http://schemas.openxmlformats.org/presentationml/2006/main">
  <p:tag name="KSO_WM_SPECIAL_SOURCE" val="bdnull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PECIAL_SOURCE" val="bdnull"/>
</p:tagLst>
</file>

<file path=ppt/tags/tag131.xml><?xml version="1.0" encoding="utf-8"?>
<p:tagLst xmlns:p="http://schemas.openxmlformats.org/presentationml/2006/main">
  <p:tag name="KSO_WM_SPECIAL_SOURCE" val="bdnull"/>
</p:tagLst>
</file>

<file path=ppt/tags/tag132.xml><?xml version="1.0" encoding="utf-8"?>
<p:tagLst xmlns:p="http://schemas.openxmlformats.org/presentationml/2006/main">
  <p:tag name="KSO_WM_SPECIAL_SOURCE" val="bdnull"/>
</p:tagLst>
</file>

<file path=ppt/tags/tag133.xml><?xml version="1.0" encoding="utf-8"?>
<p:tagLst xmlns:p="http://schemas.openxmlformats.org/presentationml/2006/main">
  <p:tag name="KSO_WM_SPECIAL_SOURCE" val="bdnull"/>
</p:tagLst>
</file>

<file path=ppt/tags/tag134.xml><?xml version="1.0" encoding="utf-8"?>
<p:tagLst xmlns:p="http://schemas.openxmlformats.org/presentationml/2006/main">
  <p:tag name="KSO_WM_SPECIAL_SOURCE" val="bdnull"/>
</p:tagLst>
</file>

<file path=ppt/tags/tag135.xml><?xml version="1.0" encoding="utf-8"?>
<p:tagLst xmlns:p="http://schemas.openxmlformats.org/presentationml/2006/main">
  <p:tag name="KSO_WM_SPECIAL_SOURCE" val="bdnull"/>
</p:tagLst>
</file>

<file path=ppt/tags/tag136.xml><?xml version="1.0" encoding="utf-8"?>
<p:tagLst xmlns:p="http://schemas.openxmlformats.org/presentationml/2006/main">
  <p:tag name="KSO_WM_SPECIAL_SOURCE" val="bdnull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PECIAL_SOURCE" val="bdnull"/>
</p:tagLst>
</file>

<file path=ppt/tags/tag141.xml><?xml version="1.0" encoding="utf-8"?>
<p:tagLst xmlns:p="http://schemas.openxmlformats.org/presentationml/2006/main">
  <p:tag name="KSO_WM_SPECIAL_SOURCE" val="bdnull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3.xml><?xml version="1.0" encoding="utf-8"?>
<p:tagLst xmlns:p="http://schemas.openxmlformats.org/presentationml/2006/main">
  <p:tag name="KSO_WM_SPECIAL_SOURCE" val="bdnull"/>
</p:tagLst>
</file>

<file path=ppt/tags/tag144.xml><?xml version="1.0" encoding="utf-8"?>
<p:tagLst xmlns:p="http://schemas.openxmlformats.org/presentationml/2006/main">
  <p:tag name="KSO_WM_SPECIAL_SOURCE" val="bdnull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8.xml><?xml version="1.0" encoding="utf-8"?>
<p:tagLst xmlns:p="http://schemas.openxmlformats.org/presentationml/2006/main">
  <p:tag name="KSO_DOCER_TEMPLATE_OPEN_ONCE_MARK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PECIAL_SOURCE" val="bdnull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6.xml><?xml version="1.0" encoding="utf-8"?>
<p:tagLst xmlns:p="http://schemas.openxmlformats.org/presentationml/2006/main">
  <p:tag name="KSO_WM_SPECIAL_SOURCE" val="bdnull"/>
</p:tagLst>
</file>

<file path=ppt/tags/tag77.xml><?xml version="1.0" encoding="utf-8"?>
<p:tagLst xmlns:p="http://schemas.openxmlformats.org/presentationml/2006/main">
  <p:tag name="KSO_WM_SPECIAL_SOURCE" val="bdnull"/>
</p:tagLst>
</file>

<file path=ppt/tags/tag78.xml><?xml version="1.0" encoding="utf-8"?>
<p:tagLst xmlns:p="http://schemas.openxmlformats.org/presentationml/2006/main">
  <p:tag name="KSO_WM_SPECIAL_SOURCE" val="bdnull"/>
</p:tagLst>
</file>

<file path=ppt/tags/tag79.xml><?xml version="1.0" encoding="utf-8"?>
<p:tagLst xmlns:p="http://schemas.openxmlformats.org/presentationml/2006/main">
  <p:tag name="KSO_WM_SPECIAL_SOURCE" val="bdnul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PECIAL_SOURCE" val="bdnull"/>
</p:tagLst>
</file>

<file path=ppt/tags/tag81.xml><?xml version="1.0" encoding="utf-8"?>
<p:tagLst xmlns:p="http://schemas.openxmlformats.org/presentationml/2006/main">
  <p:tag name="KSO_WM_SPECIAL_SOURCE" val="bdnull"/>
</p:tagLst>
</file>

<file path=ppt/tags/tag82.xml><?xml version="1.0" encoding="utf-8"?>
<p:tagLst xmlns:p="http://schemas.openxmlformats.org/presentationml/2006/main">
  <p:tag name="KSO_WM_SPECIAL_SOURCE" val="bdnull"/>
</p:tagLst>
</file>

<file path=ppt/tags/tag83.xml><?xml version="1.0" encoding="utf-8"?>
<p:tagLst xmlns:p="http://schemas.openxmlformats.org/presentationml/2006/main">
  <p:tag name="KSO_WM_SPECIAL_SOURCE" val="bdnull"/>
</p:tagLst>
</file>

<file path=ppt/tags/tag84.xml><?xml version="1.0" encoding="utf-8"?>
<p:tagLst xmlns:p="http://schemas.openxmlformats.org/presentationml/2006/main">
  <p:tag name="KSO_WM_SPECIAL_SOURCE" val="bdnull"/>
</p:tagLst>
</file>

<file path=ppt/tags/tag85.xml><?xml version="1.0" encoding="utf-8"?>
<p:tagLst xmlns:p="http://schemas.openxmlformats.org/presentationml/2006/main">
  <p:tag name="KSO_WM_SPECIAL_SOURCE" val="bdnull"/>
</p:tagLst>
</file>

<file path=ppt/tags/tag86.xml><?xml version="1.0" encoding="utf-8"?>
<p:tagLst xmlns:p="http://schemas.openxmlformats.org/presentationml/2006/main">
  <p:tag name="KSO_WM_SPECIAL_SOURCE" val="bdnull"/>
</p:tagLst>
</file>

<file path=ppt/tags/tag87.xml><?xml version="1.0" encoding="utf-8"?>
<p:tagLst xmlns:p="http://schemas.openxmlformats.org/presentationml/2006/main">
  <p:tag name="KSO_WM_SPECIAL_SOURCE" val="bdnull"/>
</p:tagLst>
</file>

<file path=ppt/tags/tag88.xml><?xml version="1.0" encoding="utf-8"?>
<p:tagLst xmlns:p="http://schemas.openxmlformats.org/presentationml/2006/main">
  <p:tag name="KSO_WM_SPECIAL_SOURCE" val="bdnull"/>
</p:tagLst>
</file>

<file path=ppt/tags/tag89.xml><?xml version="1.0" encoding="utf-8"?>
<p:tagLst xmlns:p="http://schemas.openxmlformats.org/presentationml/2006/main">
  <p:tag name="KSO_WM_SPECIAL_SOURCE" val="bdnull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PECIAL_SOURCE" val="bdnull"/>
</p:tagLst>
</file>

<file path=ppt/tags/tag91.xml><?xml version="1.0" encoding="utf-8"?>
<p:tagLst xmlns:p="http://schemas.openxmlformats.org/presentationml/2006/main">
  <p:tag name="KSO_WM_SPECIAL_SOURCE" val="bdnull"/>
</p:tagLst>
</file>

<file path=ppt/tags/tag92.xml><?xml version="1.0" encoding="utf-8"?>
<p:tagLst xmlns:p="http://schemas.openxmlformats.org/presentationml/2006/main">
  <p:tag name="KSO_WM_SPECIAL_SOURCE" val="bdnull"/>
</p:tagLst>
</file>

<file path=ppt/tags/tag93.xml><?xml version="1.0" encoding="utf-8"?>
<p:tagLst xmlns:p="http://schemas.openxmlformats.org/presentationml/2006/main">
  <p:tag name="KSO_WM_SPECIAL_SOURCE" val="bdnull"/>
</p:tagLst>
</file>

<file path=ppt/tags/tag94.xml><?xml version="1.0" encoding="utf-8"?>
<p:tagLst xmlns:p="http://schemas.openxmlformats.org/presentationml/2006/main">
  <p:tag name="KSO_WM_SPECIAL_SOURCE" val="bdnull"/>
</p:tagLst>
</file>

<file path=ppt/tags/tag95.xml><?xml version="1.0" encoding="utf-8"?>
<p:tagLst xmlns:p="http://schemas.openxmlformats.org/presentationml/2006/main">
  <p:tag name="KSO_WM_SPECIAL_SOURCE" val="bdnull"/>
</p:tagLst>
</file>

<file path=ppt/tags/tag96.xml><?xml version="1.0" encoding="utf-8"?>
<p:tagLst xmlns:p="http://schemas.openxmlformats.org/presentationml/2006/main">
  <p:tag name="KSO_WM_SPECIAL_SOURCE" val="bdnull"/>
</p:tagLst>
</file>

<file path=ppt/tags/tag97.xml><?xml version="1.0" encoding="utf-8"?>
<p:tagLst xmlns:p="http://schemas.openxmlformats.org/presentationml/2006/main">
  <p:tag name="KSO_WM_SPECIAL_SOURCE" val="bdnull"/>
</p:tagLst>
</file>

<file path=ppt/tags/tag98.xml><?xml version="1.0" encoding="utf-8"?>
<p:tagLst xmlns:p="http://schemas.openxmlformats.org/presentationml/2006/main">
  <p:tag name="KSO_WM_SPECIAL_SOURCE" val="bdnull"/>
</p:tagLst>
</file>

<file path=ppt/tags/tag99.xml><?xml version="1.0" encoding="utf-8"?>
<p:tagLst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4997</Words>
  <Application>WPS 演示</Application>
  <PresentationFormat>宽屏</PresentationFormat>
  <Paragraphs>538</Paragraphs>
  <Slides>73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0" baseType="lpstr">
      <vt:lpstr>Arial</vt:lpstr>
      <vt:lpstr>宋体</vt:lpstr>
      <vt:lpstr>Wingdings</vt:lpstr>
      <vt:lpstr>微软雅黑</vt:lpstr>
      <vt:lpstr>Arial Unicode MS</vt:lpstr>
      <vt:lpstr>Office 主题​​</vt:lpstr>
      <vt:lpstr>Equation.KSEE3</vt:lpstr>
      <vt:lpstr>z</vt:lpstr>
      <vt:lpstr>第二节课：设计原则</vt:lpstr>
      <vt:lpstr>PowerPoint 演示文稿</vt:lpstr>
      <vt:lpstr>PowerPoint 演示文稿</vt:lpstr>
      <vt:lpstr>为什么要学习本课？</vt:lpstr>
      <vt:lpstr>为什么要学习本课？</vt:lpstr>
      <vt:lpstr>主问题：什么是抽象</vt:lpstr>
      <vt:lpstr>主问题：什么是抽象</vt:lpstr>
      <vt:lpstr>主问题：什么是抽象</vt:lpstr>
      <vt:lpstr>主问题：什么是抽象</vt:lpstr>
      <vt:lpstr>主问题：什么是抽象</vt:lpstr>
      <vt:lpstr>主问题：什么是抽象</vt:lpstr>
      <vt:lpstr>主问题：什么是封装</vt:lpstr>
      <vt:lpstr>主问题：什么是封装</vt:lpstr>
      <vt:lpstr>主问题：什么是封装</vt:lpstr>
      <vt:lpstr>主问题：什么是高内聚、低耦合</vt:lpstr>
      <vt:lpstr>主问题：什么是高内聚、低耦合</vt:lpstr>
      <vt:lpstr>任务：分析待重构的代码</vt:lpstr>
      <vt:lpstr>任务：分析待重构的代码</vt:lpstr>
      <vt:lpstr>主问题：什么是单一职责原则</vt:lpstr>
      <vt:lpstr>主问题：什么是单一职责原则</vt:lpstr>
      <vt:lpstr>主问题：什么是单一职责原则</vt:lpstr>
      <vt:lpstr>主问题：什么是单一职责原则</vt:lpstr>
      <vt:lpstr>主问题：什么是单一职责原则</vt:lpstr>
      <vt:lpstr>结学</vt:lpstr>
      <vt:lpstr>主问题：什么是依赖倒置原则</vt:lpstr>
      <vt:lpstr>主问题：什么是依赖倒置原则</vt:lpstr>
      <vt:lpstr>主问题：什么是依赖倒置原则</vt:lpstr>
      <vt:lpstr>主问题：什么是依赖倒置原则</vt:lpstr>
      <vt:lpstr>主问题：什么是依赖倒置原则</vt:lpstr>
      <vt:lpstr>结学</vt:lpstr>
      <vt:lpstr>主问题：什么是接口隔离原则</vt:lpstr>
      <vt:lpstr>主问题：什么是接口隔离原则</vt:lpstr>
      <vt:lpstr>主问题：什么是接口隔离原则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结学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结学</vt:lpstr>
      <vt:lpstr>主问题：什么是开闭原则</vt:lpstr>
      <vt:lpstr>主问题：什么是开闭原则</vt:lpstr>
      <vt:lpstr>主问题：什么是开闭原则</vt:lpstr>
      <vt:lpstr>主问题：什么是开闭原则</vt:lpstr>
      <vt:lpstr>主问题：什么是开闭原则</vt:lpstr>
      <vt:lpstr>主问题：什么是合成复用原则</vt:lpstr>
      <vt:lpstr>主问题：什么是合成复用原则</vt:lpstr>
      <vt:lpstr>结学</vt:lpstr>
      <vt:lpstr>任务：根据设计原则重构之前的代码</vt:lpstr>
      <vt:lpstr>任务：根据设计原则重构之前的代码</vt:lpstr>
      <vt:lpstr>任务：根据设计原重构之前的代码</vt:lpstr>
      <vt:lpstr>主问题：如何应用设计原则</vt:lpstr>
      <vt:lpstr>主问题：如何应用设计原则</vt:lpstr>
      <vt:lpstr>总结</vt:lpstr>
      <vt:lpstr>总结</vt:lpstr>
      <vt:lpstr>学生提问考老师</vt:lpstr>
      <vt:lpstr>学生提问考老师-单一职责原则</vt:lpstr>
      <vt:lpstr>学生提问考老师</vt:lpstr>
      <vt:lpstr>老师提问考学生</vt:lpstr>
      <vt:lpstr>参考资料</vt:lpstr>
      <vt:lpstr>扩展资料</vt:lpstr>
      <vt:lpstr>作业</vt:lpstr>
      <vt:lpstr>下节课预告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WPS_1613797177</cp:lastModifiedBy>
  <cp:revision>1122</cp:revision>
  <dcterms:created xsi:type="dcterms:W3CDTF">2021-12-23T02:42:00Z</dcterms:created>
  <dcterms:modified xsi:type="dcterms:W3CDTF">2022-01-10T11:48:44Z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C88F59C883BA4CFAAEB3A05D0135437E</vt:lpwstr>
  </property>
</Properties>
</file>